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6" r:id="rId2"/>
    <p:sldId id="272" r:id="rId3"/>
    <p:sldId id="273" r:id="rId4"/>
    <p:sldId id="257" r:id="rId5"/>
    <p:sldId id="258" r:id="rId6"/>
    <p:sldId id="259" r:id="rId7"/>
    <p:sldId id="260" r:id="rId8"/>
    <p:sldId id="262" r:id="rId9"/>
    <p:sldId id="261" r:id="rId10"/>
    <p:sldId id="263" r:id="rId11"/>
    <p:sldId id="264" r:id="rId12"/>
    <p:sldId id="274" r:id="rId13"/>
    <p:sldId id="265" r:id="rId14"/>
    <p:sldId id="266" r:id="rId15"/>
    <p:sldId id="268" r:id="rId16"/>
    <p:sldId id="269" r:id="rId17"/>
    <p:sldId id="267" r:id="rId18"/>
    <p:sldId id="270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5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t>10/21/2025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56EB4-865A-593D-D2E4-51863D6C63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8800" b="1" dirty="0">
                <a:latin typeface="Microsoft Uighur" panose="02000000000000000000" pitchFamily="2" charset="-78"/>
                <a:ea typeface="MS Gothic" panose="020B0609070205080204" pitchFamily="49" charset="-128"/>
                <a:cs typeface="Microsoft Uighur" panose="02000000000000000000" pitchFamily="2" charset="-78"/>
              </a:rPr>
              <a:t>معاینه اعصاب</a:t>
            </a:r>
            <a:endParaRPr lang="en-US" sz="8800" b="1" dirty="0">
              <a:latin typeface="Microsoft Uighur" panose="02000000000000000000" pitchFamily="2" charset="-78"/>
              <a:ea typeface="MS Gothic" panose="020B0609070205080204" pitchFamily="49" charset="-128"/>
              <a:cs typeface="Microsoft Uighur" panose="020000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520F5F-8447-30F5-1319-3BB3EF7D7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62100" y="4389120"/>
            <a:ext cx="9070848" cy="750144"/>
          </a:xfrm>
        </p:spPr>
        <p:txBody>
          <a:bodyPr>
            <a:noAutofit/>
          </a:bodyPr>
          <a:lstStyle/>
          <a:p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دکتر هاجر ذوالفقاری</a:t>
            </a:r>
          </a:p>
          <a:p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متخصص بیماری های دهان فک و صورت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71683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21A44-9350-D4D3-31B1-0A3041D58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رفلکس قرنیه-پلکی: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پنبه باریک از گوشه چشم بر روی قرنیه میزنیم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رفلکس چانه:</a:t>
            </a:r>
            <a:r>
              <a:rPr lang="en-US" sz="28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jaw jerk</a:t>
            </a: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دزصورت اختلالات مغزی رفلکس تشدید می شوددر حالیکه دهان نیمه باز است، انگشت روی چانه و به آن ضربه میزنیم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8" name="Picture 2" descr="teste-asab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66" y="982980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001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157F0-8DDF-7015-B2F7-681657602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6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زوج7=فاسیال</a:t>
            </a:r>
            <a:endParaRPr lang="en-US" sz="6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4A350-17B8-251E-741E-F2E95967F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945" y="1939637"/>
            <a:ext cx="11007437" cy="4606636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حسی و حرکتی</a:t>
            </a:r>
          </a:p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حسی به: </a:t>
            </a: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چشایی2/3 قدامی زبان</a:t>
            </a:r>
          </a:p>
          <a:p>
            <a:pPr marL="0" indent="0" algn="r">
              <a:buNone/>
            </a:pP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حرکتی به:</a:t>
            </a: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همه مایچه های حالت دهنده صورت( پیشانی، بالابرنده ابرو،حلقوی پلک  و اطراف لب ها)</a:t>
            </a:r>
          </a:p>
          <a:p>
            <a:pPr marL="0" indent="0" algn="r">
              <a:buNone/>
            </a:pPr>
            <a:endParaRPr lang="fa-IR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0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پلکها را محکم ببندد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دندان هایش را نشان دهد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سوت بزند یا لب را غنچه کند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ابروها را بالا ببرد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زبان را با پنبه آشته به نمک یا شربت چک کند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نکته: در فلج بل چشایی همان سمت نیز آسیب می بیند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فلج مرکزی، عم تقارن در بخش پایینی چهره دیده می شود</a:t>
            </a:r>
            <a:endParaRPr lang="en-US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5828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teste-asab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42594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este-asab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42593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teste-asab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2894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227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7CF3CB-6BA5-8966-26B5-B4E957356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6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زوج8=وستیبولوکوکلئار</a:t>
            </a:r>
            <a:endParaRPr lang="en-US" sz="6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CFD66-D503-2BDC-E992-D1FE0D5DD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دو شاخه دارد: شنوایی و دهلیزی</a:t>
            </a:r>
          </a:p>
          <a:p>
            <a:pPr marL="0" indent="0" algn="r" rtl="1">
              <a:buNone/>
            </a:pPr>
            <a:r>
              <a:rPr lang="fa-IR" sz="20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marL="0" indent="0" algn="r" rtl="1">
              <a:buNone/>
            </a:pPr>
            <a:r>
              <a:rPr lang="fa-IR" sz="20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شنوایی: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مالیدن انگشتان مجاور گوش یا نجوا کردن یا ساعت مچی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آزمایش</a:t>
            </a:r>
            <a:r>
              <a:rPr lang="en-US" b="1" dirty="0" err="1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rinne</a:t>
            </a:r>
            <a:r>
              <a:rPr lang="en-US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::</a:t>
            </a: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دیاپازون مرتعش روی ماستویید</a:t>
            </a:r>
          </a:p>
          <a:p>
            <a:pPr marL="0" indent="0" algn="r" rtl="1">
              <a:buNone/>
            </a:pP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برسی انتقال هوایی</a:t>
            </a:r>
          </a:p>
          <a:p>
            <a:pPr marL="0" indent="0" algn="r" rtl="1">
              <a:buNone/>
            </a:pPr>
            <a:endParaRPr lang="en-US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آزمایش </a:t>
            </a:r>
            <a:r>
              <a:rPr lang="en-US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weber</a:t>
            </a:r>
            <a:r>
              <a:rPr lang="fa-IR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: دیاپازون مرتعش روی پیشانی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 انتقال عصبی: </a:t>
            </a: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صدا کمتر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 انتقال هوایی: </a:t>
            </a:r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صدا بیشتر </a:t>
            </a:r>
            <a:endParaRPr lang="en-US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1266" name="Picture 2" descr="teste-asab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5" b="2063"/>
          <a:stretch/>
        </p:blipFill>
        <p:spPr bwMode="auto">
          <a:xfrm>
            <a:off x="808718" y="3509010"/>
            <a:ext cx="3724093" cy="302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teste-asab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826" y="894228"/>
            <a:ext cx="3737156" cy="317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47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822961"/>
            <a:ext cx="10755087" cy="5865222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دهلیزی: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علائم: سرگیجه، تهوع، نیستاگموس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آزمایش کاریک=</a:t>
            </a:r>
            <a:r>
              <a:rPr lang="en-US" sz="2800" b="1" u="sng" dirty="0" err="1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barany</a:t>
            </a:r>
            <a:endParaRPr lang="en-US" sz="2800" b="1" u="sng" dirty="0">
              <a:solidFill>
                <a:srgbClr val="0070C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به پشت خوابیده، زاویه سر 30درجه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آب یخ: جهت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نیستاگموس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از کند به تند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آب گرم:جهت نیستاگموس از تند به کند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آزمایش</a:t>
            </a:r>
            <a:r>
              <a:rPr lang="en-US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position: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نشسته به سمت چپ نگاه کند ،سر را به گونه ای به عقب خم کنیم که زاویه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45 درجه ،30 ثانیه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نگه داشته شود: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نیستاگموس و تهوع و سرگیجه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تکرار برای سمت راست </a:t>
            </a:r>
          </a:p>
          <a:p>
            <a:pPr marL="0" indent="0" algn="r">
              <a:buNone/>
            </a:pP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8930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66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 9=گلوسوفارنژیال</a:t>
            </a:r>
            <a:endParaRPr lang="en-US" sz="66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881051"/>
            <a:ext cx="10363200" cy="4153989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8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حسی و حرکتی</a:t>
            </a:r>
          </a:p>
          <a:p>
            <a:pPr marL="0" indent="0" algn="r">
              <a:buNone/>
            </a:pPr>
            <a:r>
              <a:rPr lang="fa-IR" sz="28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حسی: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گلو، لوزه، شیپور استاش،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حس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عمومی و چشایی1/3 خلفی زبان</a:t>
            </a:r>
          </a:p>
          <a:p>
            <a:pPr marL="0" indent="0" algn="r">
              <a:buNone/>
            </a:pPr>
            <a:r>
              <a:rPr lang="fa-IR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حرکتی: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عظله استیلوفارنژیوس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8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آه بگوید: حرکت کام نرم و تقارن زبان کوچک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تحریک ته گلو با آبسلانگ جهت تحریک گگ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بررسی حس درد و لمس با مالیدن آبسلانگ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2290" name="Picture 2" descr="teste-asab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58" y="2323328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20683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1449977"/>
            <a:ext cx="10141131" cy="45850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 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کاهش یا از بین رفتن گگ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کمی اشکال در بلع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از بین رفتن حس چشایی خلف زبان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 حس درد در خلف کام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عدم انقباض کام نرم حین آه گفتن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افزایش بزاق به دلیل گرفتاری شبکه تیمپانیک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314302" y="5721531"/>
            <a:ext cx="7563395" cy="6270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زوج 9 به تنهایی به ندرت درگیر می شود واکثرا همراه با زوج10 است</a:t>
            </a:r>
            <a:endParaRPr lang="en-US" sz="2400" b="1" dirty="0">
              <a:solidFill>
                <a:srgbClr val="0070C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4027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fa-IR" sz="5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زوج10= واگ</a:t>
            </a:r>
            <a:br>
              <a:rPr lang="fa-IR" sz="5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</a:br>
            <a:endParaRPr lang="en-US" sz="5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 به: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حرکتی: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کام نرم،گلو و حنجره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پاراسمپاتیک: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قفسه سینه و احشا شکمی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خشونت صدا(</a:t>
            </a:r>
            <a:r>
              <a:rPr lang="en-US" sz="2400" b="1" dirty="0" err="1">
                <a:latin typeface="Microsoft Uighur" panose="02000000000000000000" pitchFamily="2" charset="-78"/>
                <a:cs typeface="Microsoft Uighur" panose="02000000000000000000" pitchFamily="2" charset="-78"/>
              </a:rPr>
              <a:t>hoarsness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)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انحراف زبان کوچک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به سمت سالم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 دو طرفه:انسداد گلو و اختلال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بلع</a:t>
            </a:r>
          </a:p>
        </p:txBody>
      </p:sp>
    </p:spTree>
    <p:extLst>
      <p:ext uri="{BB962C8B-B14F-4D97-AF65-F5344CB8AC3E}">
        <p14:creationId xmlns:p14="http://schemas.microsoft.com/office/powerpoint/2010/main" val="1868782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5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زوج11=اکسسوری</a:t>
            </a:r>
            <a:endParaRPr lang="en-US" sz="5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2014194"/>
            <a:ext cx="10232571" cy="4020846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2 بخش مغزی و نخاعی</a:t>
            </a:r>
          </a:p>
          <a:p>
            <a:pPr marL="0" indent="0" algn="r">
              <a:buNone/>
            </a:pPr>
            <a:r>
              <a:rPr lang="fa-IR" sz="24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مغزی: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 همراهی با عصب 9 و 10 /عصب دهی به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پالاتوگلوس</a:t>
            </a:r>
          </a:p>
          <a:p>
            <a:pPr marL="0" indent="0" algn="r" rtl="1">
              <a:buNone/>
            </a:pPr>
            <a:r>
              <a:rPr lang="fa-IR" sz="24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نخاعی: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تراپزیوس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SCM,</a:t>
            </a: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شانه ها را در مقابل فشار معاینه کننده بالا بیاورد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به طور همزمان شانه ها را بالا بیاورد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قوام و توده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SCM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در طرف بررسی و مقایسه شود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حایکه بیمار مقاومت می کند سرش را به طرفین میچرخانیم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3316" name="Picture 4" descr="teste-asab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6" b="15785"/>
          <a:stretch/>
        </p:blipFill>
        <p:spPr bwMode="auto">
          <a:xfrm>
            <a:off x="666204" y="522203"/>
            <a:ext cx="3839301" cy="298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teste-asab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7441" r="5368" b="1553"/>
          <a:stretch/>
        </p:blipFill>
        <p:spPr bwMode="auto">
          <a:xfrm>
            <a:off x="1345475" y="3593918"/>
            <a:ext cx="2913017" cy="280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382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زوج12=هیپوگلوسال</a:t>
            </a:r>
            <a:endParaRPr lang="en-US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دهی: تمام عضلات زبان جز پالاتوگلوس و گلوسوفارنژیال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زبان خود را خارج کند: بررسی تقارن، حرکت، قدرت و قوام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فشار دادن نوک زبان به داخل گونه ها</a:t>
            </a:r>
          </a:p>
          <a:p>
            <a:pPr marL="0" indent="0" algn="r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800" b="1" u="sng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اختلال:</a:t>
            </a:r>
          </a:p>
          <a:p>
            <a:pPr marL="0" indent="0" algn="r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انحراف به سمت ضایعه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14338" name="Picture 2" descr="teste-asab1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98" b="8309"/>
          <a:stretch/>
        </p:blipFill>
        <p:spPr bwMode="auto">
          <a:xfrm>
            <a:off x="966652" y="913312"/>
            <a:ext cx="4753700" cy="502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626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ste-asab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" t="3186" r="1799" b="5443"/>
          <a:stretch/>
        </p:blipFill>
        <p:spPr bwMode="auto">
          <a:xfrm>
            <a:off x="2205487" y="498902"/>
            <a:ext cx="7892102" cy="599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576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teste-asab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188" y="539616"/>
            <a:ext cx="5750876" cy="5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118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7A9DE-FDF4-E785-44D8-C170CBC4D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solidFill>
                  <a:schemeClr val="tx1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زوج1=عصب بویایی</a:t>
            </a:r>
            <a:endParaRPr lang="en-US" b="1" dirty="0">
              <a:solidFill>
                <a:schemeClr val="tx1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18E51-2340-1833-DF2E-BEA8CC1F6C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Olfactory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حسی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منشا: مغزی</a:t>
            </a:r>
          </a:p>
          <a:p>
            <a:pPr marL="0" indent="0" algn="r">
              <a:buNone/>
            </a:pPr>
            <a:r>
              <a:rPr lang="fa-IR" sz="24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 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مواد </a:t>
            </a:r>
            <a:r>
              <a:rPr lang="fa-IR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خنثی</a:t>
            </a: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مثل قهوه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چشمان بسته و هر بار یک سوراخ بینی گرفته شود</a:t>
            </a:r>
            <a:endParaRPr lang="en-US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3074" name="Picture 2" descr="teste-asa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86" y="1657123"/>
            <a:ext cx="5523712" cy="4142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979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7BCA8-58D1-8D7E-138B-6245DAC14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زوج2=عصب بینایی</a:t>
            </a:r>
            <a:endParaRPr lang="en-US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02454-75C7-D1C5-ED7B-C3D47DA19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1863436"/>
            <a:ext cx="11035145" cy="474518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 4 مرحله ای و هر بار یک چشم بیمار بسته:</a:t>
            </a:r>
          </a:p>
          <a:p>
            <a:pPr marL="0" indent="0" algn="r" rtl="1">
              <a:buNone/>
            </a:pPr>
            <a:endParaRPr lang="fa-IR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توان بینایی=</a:t>
            </a:r>
            <a:r>
              <a:rPr lang="en-US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visual acuity</a:t>
            </a:r>
          </a:p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صفحه روزنامه یا هر صفحه خواندنی: فاصله 30</a:t>
            </a:r>
            <a:r>
              <a:rPr lang="en-US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cm</a:t>
            </a:r>
          </a:p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صفحات مخصوص چشم پزشکی:6</a:t>
            </a:r>
            <a:r>
              <a:rPr lang="en-US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m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میدان بینایی=</a:t>
            </a:r>
            <a:r>
              <a:rPr lang="en-US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visual field</a:t>
            </a:r>
          </a:p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به فاصله یک دست جلو بیمار نشسته</a:t>
            </a:r>
          </a:p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سوزن ته قرمز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دیدن ته چشم=</a:t>
            </a:r>
            <a:r>
              <a:rPr lang="en-US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fundoscopy</a:t>
            </a:r>
          </a:p>
          <a:p>
            <a:pPr marL="0" indent="0" algn="r" rtl="1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مکان تاریک شود ، بیمار ثابت دور را نگاه کند و با افتالموسکوپ ته چشم مشاهده شود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بررسی تشخیص رنگ</a:t>
            </a:r>
            <a:endParaRPr lang="en-US" sz="2000" b="1" dirty="0">
              <a:solidFill>
                <a:srgbClr val="FF000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098" name="Picture 2" descr="teste-asa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28" y="1683248"/>
            <a:ext cx="5227622" cy="392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735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9CA1B-A76F-8CAB-5302-E7659A3B8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5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زوج3=اکولوموتور</a:t>
            </a:r>
            <a:endParaRPr lang="en-US" sz="5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CFA25-7F05-0A94-47BA-0465C007A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2103120"/>
            <a:ext cx="10559143" cy="4206240"/>
          </a:xfrm>
        </p:spPr>
        <p:txBody>
          <a:bodyPr>
            <a:normAutofit fontScale="92500" lnSpcReduction="20000"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 به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: </a:t>
            </a:r>
          </a:p>
          <a:p>
            <a:pPr marL="0" indent="0" algn="r" rtl="1">
              <a:buNone/>
            </a:pP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superior rectus, inferior oblique, </a:t>
            </a:r>
            <a:r>
              <a:rPr lang="en-US" sz="2400" b="1" dirty="0" err="1">
                <a:latin typeface="Microsoft Uighur" panose="02000000000000000000" pitchFamily="2" charset="-78"/>
                <a:cs typeface="Microsoft Uighur" panose="02000000000000000000" pitchFamily="2" charset="-78"/>
              </a:rPr>
              <a:t>levator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palpebra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و عضلات عنبیه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بدون تکان دادن سر: به بالا، پایین و داخل نگاه کند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توجه به حالت پلک ها و بررسی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ptosis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توجه به قطر مردمک و واکنش به نور</a:t>
            </a:r>
          </a:p>
          <a:p>
            <a:pPr algn="r" rtl="1">
              <a:buFont typeface="Arial" panose="020B0604020202020204" pitchFamily="34" charset="0"/>
              <a:buChar char="•"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بررسی تطابق چشم ها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نکته: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صورت اختلال عصب، به دلیل غلبه زوج 6 بیمار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استرابیسم خارجی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پیدا میکند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6148" name="Picture 4" descr="teste-asab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3" y="336593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este-asab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3" y="3157945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416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B5BB4-A868-6DE1-79B5-F42C99375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5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زوج4=تروکلئار</a:t>
            </a:r>
            <a:endParaRPr lang="en-US" sz="5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483C9-7EF3-EB20-15B3-B2793AF78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 به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: 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superior oblique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چرخاندن کره چشم به داخل و پایین و بنابراین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نقش در پایین آمدن از پله ها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نگاه کردن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به پایین و داخل</a:t>
            </a:r>
          </a:p>
          <a:p>
            <a:pPr marL="0" indent="0" algn="r" rtl="1">
              <a:buNone/>
            </a:pPr>
            <a:endParaRPr lang="fa-IR" sz="2400" b="1" dirty="0">
              <a:solidFill>
                <a:srgbClr val="00B050"/>
              </a:solidFill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در صورت آسیب: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هنگام پایین آمدن از پله، </a:t>
            </a:r>
            <a:r>
              <a:rPr lang="fa-IR" sz="24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گردن خود را کج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می کند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0913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69014-4E8B-49CE-A0CB-38A593054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6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زوج6=ابدوست</a:t>
            </a:r>
            <a:endParaRPr lang="en-US" sz="6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01C15-18DF-DB12-1806-251C9B2D72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 به:</a:t>
            </a:r>
            <a:r>
              <a:rPr lang="en-US" sz="2400" b="1" dirty="0" err="1">
                <a:latin typeface="Microsoft Uighur" panose="02000000000000000000" pitchFamily="2" charset="-78"/>
                <a:cs typeface="Microsoft Uighur" panose="02000000000000000000" pitchFamily="2" charset="-78"/>
              </a:rPr>
              <a:t>latral</a:t>
            </a:r>
            <a:r>
              <a:rPr lang="en-US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rectus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کره چشم را به خارج میبرد</a:t>
            </a:r>
          </a:p>
          <a:p>
            <a:pPr marL="0" indent="0" algn="r" rtl="1">
              <a:buNone/>
            </a:pPr>
            <a:endParaRPr lang="fa-IR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 rtl="1">
              <a:buNone/>
            </a:pPr>
            <a:r>
              <a:rPr lang="fa-IR" sz="28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معاینه:</a:t>
            </a:r>
          </a:p>
          <a:p>
            <a:pPr marL="0" indent="0" algn="r" rtl="1">
              <a:buNone/>
            </a:pP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حالیکه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سر ثابت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است، به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طرفین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 نگاه کند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 نکته: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در صورت آسیب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،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به دلیل غلبه زوج 3، چشم به داخل کشیده شده و دچار </a:t>
            </a: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لوچی داخلی </a:t>
            </a:r>
            <a:r>
              <a:rPr lang="fa-IR" sz="24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می شود</a:t>
            </a:r>
            <a:endParaRPr lang="en-US" sz="24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678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148AA-85B5-ACEA-A8C2-55282AE8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6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زوج5=تریژمینال</a:t>
            </a:r>
            <a:endParaRPr lang="en-US" sz="6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8E13C-8BD6-CE27-95AC-EEEFD6CB5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491" y="1750423"/>
            <a:ext cx="11078886" cy="489975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حسی و حرکتی</a:t>
            </a:r>
          </a:p>
          <a:p>
            <a:pPr marL="0" indent="0" algn="r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عصب دهی به: </a:t>
            </a:r>
          </a:p>
          <a:p>
            <a:pPr marL="0" indent="0" algn="r">
              <a:buNone/>
            </a:pPr>
            <a:r>
              <a:rPr lang="fa-IR" sz="2000" b="1" dirty="0">
                <a:solidFill>
                  <a:srgbClr val="FF0000"/>
                </a:solidFill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حسی به: </a:t>
            </a: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پیشانی، گونه، چانه، صورت(جز زاویه خارجی فک پایین)، قرنیه چشم، مخاط دهان و لثه، مخاط بینی،</a:t>
            </a:r>
            <a:r>
              <a:rPr lang="fa-IR" sz="2000" b="1" dirty="0">
                <a:solidFill>
                  <a:srgbClr val="00B05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2/3 قدامی زبان</a:t>
            </a:r>
          </a:p>
          <a:p>
            <a:pPr marL="0" indent="0" algn="r" rtl="1">
              <a:buNone/>
            </a:pPr>
            <a:r>
              <a:rPr lang="fa-IR" sz="2000" b="1" dirty="0">
                <a:solidFill>
                  <a:srgbClr val="FF0000"/>
                </a:solidFill>
                <a:highlight>
                  <a:srgbClr val="FFFF00"/>
                </a:highlight>
                <a:latin typeface="Microsoft Uighur" panose="02000000000000000000" pitchFamily="2" charset="-78"/>
                <a:cs typeface="Microsoft Uighur" panose="02000000000000000000" pitchFamily="2" charset="-78"/>
              </a:rPr>
              <a:t>حرکتی به : </a:t>
            </a: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عضلات جونده</a:t>
            </a:r>
          </a:p>
          <a:p>
            <a:pPr marL="0" indent="0" algn="r">
              <a:buNone/>
            </a:pPr>
            <a:r>
              <a:rPr lang="fa-IR" sz="2400" b="1" u="sng" dirty="0">
                <a:solidFill>
                  <a:srgbClr val="0070C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معاینه:</a:t>
            </a:r>
            <a:endParaRPr lang="fa-IR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قسمت حسی: 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به کار بردن سوزن و پنبه با چشمان بسته و مقایسه با سمت مخالف</a:t>
            </a:r>
          </a:p>
          <a:p>
            <a:pPr marL="0" indent="0" algn="r">
              <a:buNone/>
            </a:pPr>
            <a:r>
              <a:rPr lang="fa-IR" sz="2400" b="1" dirty="0">
                <a:solidFill>
                  <a:srgbClr val="FF0000"/>
                </a:solidFill>
                <a:latin typeface="Microsoft Uighur" panose="02000000000000000000" pitchFamily="2" charset="-78"/>
                <a:cs typeface="Microsoft Uighur" panose="02000000000000000000" pitchFamily="2" charset="-78"/>
              </a:rPr>
              <a:t>قسمت حرکتی: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دندان ها رو روی هم بفشارد</a:t>
            </a:r>
          </a:p>
          <a:p>
            <a:pPr marL="0" indent="0" algn="r">
              <a:buNone/>
            </a:pPr>
            <a:r>
              <a:rPr lang="fa-IR" sz="2000" b="1" dirty="0">
                <a:latin typeface="Microsoft Uighur" panose="02000000000000000000" pitchFamily="2" charset="-78"/>
                <a:cs typeface="Microsoft Uighur" panose="02000000000000000000" pitchFamily="2" charset="-78"/>
              </a:rPr>
              <a:t>دهان را با قدرت باز نگه دارد یا ببندد یا به طرفین حرکت دهد</a:t>
            </a:r>
          </a:p>
          <a:p>
            <a:pPr marL="0" indent="0" algn="r">
              <a:buNone/>
            </a:pPr>
            <a:endParaRPr lang="fa-IR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  <a:p>
            <a:pPr marL="0" indent="0" algn="r">
              <a:buNone/>
            </a:pPr>
            <a:endParaRPr lang="en-US" sz="2000" b="1" dirty="0">
              <a:latin typeface="Microsoft Uighur" panose="02000000000000000000" pitchFamily="2" charset="-78"/>
              <a:cs typeface="Microsoft Uighur" panose="02000000000000000000" pitchFamily="2" charset="-78"/>
            </a:endParaRPr>
          </a:p>
        </p:txBody>
      </p:sp>
      <p:pic>
        <p:nvPicPr>
          <p:cNvPr id="4" name="Picture 2" descr="teste-asab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03" y="3122023"/>
            <a:ext cx="4114800" cy="308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51809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222</TotalTime>
  <Words>896</Words>
  <Application>Microsoft Office PowerPoint</Application>
  <PresentationFormat>Widescreen</PresentationFormat>
  <Paragraphs>146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Garamond</vt:lpstr>
      <vt:lpstr>Microsoft Uighur</vt:lpstr>
      <vt:lpstr>Savon</vt:lpstr>
      <vt:lpstr>معاینه اعصاب</vt:lpstr>
      <vt:lpstr>PowerPoint Presentation</vt:lpstr>
      <vt:lpstr>PowerPoint Presentation</vt:lpstr>
      <vt:lpstr>زوج1=عصب بویایی</vt:lpstr>
      <vt:lpstr>زوج2=عصب بینایی</vt:lpstr>
      <vt:lpstr>زوج3=اکولوموتور</vt:lpstr>
      <vt:lpstr>زوج4=تروکلئار</vt:lpstr>
      <vt:lpstr>زوج6=ابدوست</vt:lpstr>
      <vt:lpstr>زوج5=تریژمینال</vt:lpstr>
      <vt:lpstr>PowerPoint Presentation</vt:lpstr>
      <vt:lpstr>زوج7=فاسیال</vt:lpstr>
      <vt:lpstr>PowerPoint Presentation</vt:lpstr>
      <vt:lpstr>زوج8=وستیبولوکوکلئار</vt:lpstr>
      <vt:lpstr>PowerPoint Presentation</vt:lpstr>
      <vt:lpstr>زوج 9=گلوسوفارنژیال</vt:lpstr>
      <vt:lpstr>PowerPoint Presentation</vt:lpstr>
      <vt:lpstr>زوج10= واگ </vt:lpstr>
      <vt:lpstr>زوج11=اکسسوری</vt:lpstr>
      <vt:lpstr>زوج12=هیپوگلوسال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معاینه اعصاب</dc:title>
  <dc:creator>Bahrami.h1994@gmail.com</dc:creator>
  <cp:lastModifiedBy>TechnoDarvish</cp:lastModifiedBy>
  <cp:revision>12</cp:revision>
  <dcterms:created xsi:type="dcterms:W3CDTF">2024-11-15T18:28:54Z</dcterms:created>
  <dcterms:modified xsi:type="dcterms:W3CDTF">2025-10-21T19:13:52Z</dcterms:modified>
</cp:coreProperties>
</file>